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2"/>
  </p:sldMasterIdLst>
  <p:sldIdLst>
    <p:sldId id="256" r:id="rId3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99CC"/>
    <a:srgbClr val="B1D6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31" d="100"/>
          <a:sy n="31" d="100"/>
        </p:scale>
        <p:origin x="2172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20EA-25B4-4BD1-8AE1-0E935B4F17C9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0CFE-62E1-47C6-860D-2BF5D2626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85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20EA-25B4-4BD1-8AE1-0E935B4F17C9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0CFE-62E1-47C6-860D-2BF5D2626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5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20EA-25B4-4BD1-8AE1-0E935B4F17C9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0CFE-62E1-47C6-860D-2BF5D2626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52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20EA-25B4-4BD1-8AE1-0E935B4F17C9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0CFE-62E1-47C6-860D-2BF5D2626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20EA-25B4-4BD1-8AE1-0E935B4F17C9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0CFE-62E1-47C6-860D-2BF5D2626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56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20EA-25B4-4BD1-8AE1-0E935B4F17C9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0CFE-62E1-47C6-860D-2BF5D2626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47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20EA-25B4-4BD1-8AE1-0E935B4F17C9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0CFE-62E1-47C6-860D-2BF5D2626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447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20EA-25B4-4BD1-8AE1-0E935B4F17C9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0CFE-62E1-47C6-860D-2BF5D2626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428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20EA-25B4-4BD1-8AE1-0E935B4F17C9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0CFE-62E1-47C6-860D-2BF5D2626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68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20EA-25B4-4BD1-8AE1-0E935B4F17C9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0CFE-62E1-47C6-860D-2BF5D2626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59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20EA-25B4-4BD1-8AE1-0E935B4F17C9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E0CFE-62E1-47C6-860D-2BF5D2626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7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D20EA-25B4-4BD1-8AE1-0E935B4F17C9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E0CFE-62E1-47C6-860D-2BF5D26269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16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mailto:sangsterptareflections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26B3B8D-D490-4012-8587-B790334EF4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791" y="11919973"/>
            <a:ext cx="2725481" cy="272548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C61F7EDF-E030-4EAC-BECF-0E2F2295D99E}"/>
              </a:ext>
            </a:extLst>
          </p:cNvPr>
          <p:cNvSpPr/>
          <p:nvPr/>
        </p:nvSpPr>
        <p:spPr>
          <a:xfrm>
            <a:off x="2351293" y="12833525"/>
            <a:ext cx="3683726" cy="104559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482600">
              <a:schemeClr val="accent1">
                <a:alpha val="47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D3C3885-9657-47F6-A833-82EC58BC4D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1423" y="2767915"/>
            <a:ext cx="5989147" cy="3727938"/>
          </a:xfrm>
          <a:prstGeom prst="rect">
            <a:avLst/>
          </a:prstGeom>
          <a:effectLst>
            <a:glow rad="584200">
              <a:schemeClr val="accent1">
                <a:lumMod val="75000"/>
                <a:alpha val="40000"/>
              </a:schemeClr>
            </a:glow>
            <a:softEdge rad="0"/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35556E1-0D46-46BB-BFFD-36BA5AC34349}"/>
              </a:ext>
            </a:extLst>
          </p:cNvPr>
          <p:cNvSpPr/>
          <p:nvPr/>
        </p:nvSpPr>
        <p:spPr>
          <a:xfrm>
            <a:off x="-456929" y="547248"/>
            <a:ext cx="12918245" cy="115416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900" b="1" cap="none" spc="0" dirty="0">
                <a:ln/>
                <a:effectLst/>
              </a:rPr>
              <a:t>REFLECTIONS CALL FOR ENTRIES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53F9AC2-9D31-487C-954B-3BBF4928355F}"/>
              </a:ext>
            </a:extLst>
          </p:cNvPr>
          <p:cNvSpPr/>
          <p:nvPr/>
        </p:nvSpPr>
        <p:spPr>
          <a:xfrm>
            <a:off x="-193435" y="1472170"/>
            <a:ext cx="12578861" cy="9387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500" i="1" dirty="0">
                <a:ln/>
              </a:rPr>
              <a:t>Explore the arts and express yourself! </a:t>
            </a:r>
            <a:endParaRPr lang="en-US" sz="5500" i="1" cap="none" spc="0" dirty="0">
              <a:ln/>
              <a:effectLst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7657482-4960-47B2-A3A0-8F817A7403D4}"/>
              </a:ext>
            </a:extLst>
          </p:cNvPr>
          <p:cNvSpPr/>
          <p:nvPr/>
        </p:nvSpPr>
        <p:spPr>
          <a:xfrm>
            <a:off x="135106" y="14616841"/>
            <a:ext cx="12099639" cy="1058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000" b="1" dirty="0">
                <a:ea typeface="Calibri" panose="020F0502020204030204" pitchFamily="34" charset="0"/>
                <a:cs typeface="Times New Roman" panose="02020603050405020304" pitchFamily="18" charset="0"/>
              </a:rPr>
              <a:t>Questions? Interested in judging or being part of the Reflections Committee? Email us at </a:t>
            </a:r>
            <a:r>
              <a:rPr lang="en-US" sz="3000" dirty="0">
                <a:hlinkClick r:id="rId4"/>
              </a:rPr>
              <a:t>sangsterptareflections@gmail.com</a:t>
            </a:r>
            <a:endParaRPr lang="en-US" sz="3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BFB61AA-7761-4334-923B-A20C69D7073D}"/>
              </a:ext>
            </a:extLst>
          </p:cNvPr>
          <p:cNvSpPr/>
          <p:nvPr/>
        </p:nvSpPr>
        <p:spPr>
          <a:xfrm>
            <a:off x="-38269" y="6824024"/>
            <a:ext cx="1291824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900" dirty="0"/>
              <a:t>Reflections is a National PTA program where students can be artists and creators! Entrants should </a:t>
            </a:r>
            <a:r>
              <a:rPr lang="en-US" sz="2900" i="1" dirty="0"/>
              <a:t>reflect</a:t>
            </a:r>
            <a:r>
              <a:rPr lang="en-US" sz="2900" dirty="0"/>
              <a:t> on this year's theme </a:t>
            </a:r>
            <a:r>
              <a:rPr lang="en-US" sz="2900" b="1" dirty="0">
                <a:solidFill>
                  <a:srgbClr val="0066CC"/>
                </a:solidFill>
              </a:rPr>
              <a:t>“I am Hopeful Because…“ </a:t>
            </a:r>
            <a:r>
              <a:rPr lang="en-US" sz="2900" dirty="0"/>
              <a:t>and create entries in the art categories of their choice: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27084A-9B79-45AD-A2F2-849C430765F6}"/>
              </a:ext>
            </a:extLst>
          </p:cNvPr>
          <p:cNvSpPr/>
          <p:nvPr/>
        </p:nvSpPr>
        <p:spPr>
          <a:xfrm>
            <a:off x="2902188" y="8266191"/>
            <a:ext cx="6096000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100" dirty="0"/>
              <a:t>Dance Choreography</a:t>
            </a:r>
            <a:br>
              <a:rPr lang="en-US" sz="3100" dirty="0"/>
            </a:br>
            <a:r>
              <a:rPr lang="en-US" sz="3100" dirty="0"/>
              <a:t>Film Production</a:t>
            </a:r>
            <a:br>
              <a:rPr lang="en-US" sz="3100" dirty="0"/>
            </a:br>
            <a:r>
              <a:rPr lang="en-US" sz="3100" dirty="0"/>
              <a:t>Visual Arts</a:t>
            </a:r>
            <a:br>
              <a:rPr lang="en-US" sz="3100" dirty="0"/>
            </a:br>
            <a:r>
              <a:rPr lang="en-US" sz="3100" dirty="0"/>
              <a:t>Photography</a:t>
            </a:r>
            <a:br>
              <a:rPr lang="en-US" sz="3100" dirty="0"/>
            </a:br>
            <a:r>
              <a:rPr lang="en-US" sz="3100" dirty="0"/>
              <a:t>Music Composition</a:t>
            </a:r>
            <a:br>
              <a:rPr lang="en-US" sz="3100" dirty="0"/>
            </a:br>
            <a:r>
              <a:rPr lang="en-US" sz="3100" dirty="0"/>
              <a:t>Literature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DA00EB9-C5A5-4ABD-A17A-F61AEAC829EA}"/>
              </a:ext>
            </a:extLst>
          </p:cNvPr>
          <p:cNvSpPr/>
          <p:nvPr/>
        </p:nvSpPr>
        <p:spPr>
          <a:xfrm>
            <a:off x="2218454" y="11343852"/>
            <a:ext cx="7789312" cy="5386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900" dirty="0"/>
              <a:t>Deadline for entries is </a:t>
            </a:r>
            <a:r>
              <a:rPr lang="en-US" sz="2900" b="1" u="sng" dirty="0">
                <a:highlight>
                  <a:srgbClr val="FFFF00"/>
                </a:highlight>
              </a:rPr>
              <a:t>Wednesday, November 1st.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2EE719-FAF0-4A85-A8B1-17B4287C67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0394"/>
            <a:ext cx="3451022" cy="48331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16869C7-8728-412E-ADE4-9FFD2C79F8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40978" y="15755328"/>
            <a:ext cx="3451022" cy="48331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0A93695-8B6C-4A21-98E7-B8C58392088C}"/>
              </a:ext>
            </a:extLst>
          </p:cNvPr>
          <p:cNvSpPr txBox="1"/>
          <p:nvPr/>
        </p:nvSpPr>
        <p:spPr>
          <a:xfrm>
            <a:off x="2351297" y="12806556"/>
            <a:ext cx="3683726" cy="10464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>
              <a:schemeClr val="accent4">
                <a:lumMod val="20000"/>
                <a:lumOff val="80000"/>
              </a:schemeClr>
            </a:glow>
            <a:softEdge rad="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100" b="1" dirty="0">
                <a:solidFill>
                  <a:srgbClr val="0066CC"/>
                </a:solidFill>
              </a:rPr>
              <a:t>Please use QR Code to submit your entry!  </a:t>
            </a:r>
          </a:p>
        </p:txBody>
      </p:sp>
    </p:spTree>
    <p:extLst>
      <p:ext uri="{BB962C8B-B14F-4D97-AF65-F5344CB8AC3E}">
        <p14:creationId xmlns:p14="http://schemas.microsoft.com/office/powerpoint/2010/main" val="1866774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lass:Classification xmlns:class="urn:us:gov:cia:enterprise:schema:Classification:2.3" dateClassified="2023-08-21" portionMarking="false" caveat="false" tool="AACG" toolVersion="202310">
  <class:ClassificationMarking type="USClassificationMarking" value="UNCLASSIFIED"/>
  <class:ClassifiedBy/>
  <class:ClassificationHeader>
    <class:ClassificationBanner>UNCLASSIFIED</class:ClassificationBanner>
    <class:SCICaveat/>
    <class:DescriptiveMarkings/>
  </class:ClassificationHeader>
  <class:ClassificationFooter>
    <class:DescriptiveMarkings/>
    <class:ClassificationBanner>UNCLASSIFIED</class:ClassificationBanner>
  </class:ClassificationFooter>
</class:Classification>
</file>

<file path=customXml/itemProps1.xml><?xml version="1.0" encoding="utf-8"?>
<ds:datastoreItem xmlns:ds="http://schemas.openxmlformats.org/officeDocument/2006/customXml" ds:itemID="{E398E8B5-0586-4626-92FC-5CD765654880}">
  <ds:schemaRefs>
    <ds:schemaRef ds:uri="urn:us:gov:cia:enterprise:schema:Classification:2.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103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Aromando Keith E ONI-NGA-SS USA OGA</dc:creator>
  <cp:lastModifiedBy>Haylee Bernstein</cp:lastModifiedBy>
  <cp:revision>13</cp:revision>
  <dcterms:created xsi:type="dcterms:W3CDTF">2023-08-21T15:26:26Z</dcterms:created>
  <dcterms:modified xsi:type="dcterms:W3CDTF">2023-09-05T15:39:27Z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ACG_OFFICE_DLL">
    <vt:bool>true</vt:bool>
  </property>
  <property fmtid="{D5CDD505-2E9C-101B-9397-08002B2CF9AE}" pid="3" name="AACG_Created">
    <vt:bool>true</vt:bool>
  </property>
  <property fmtid="{D5CDD505-2E9C-101B-9397-08002B2CF9AE}" pid="4" name="AACG_DescMarkings">
    <vt:lpwstr/>
  </property>
  <property fmtid="{D5CDD505-2E9C-101B-9397-08002B2CF9AE}" pid="5" name="AACG_AddMark">
    <vt:lpwstr/>
  </property>
  <property fmtid="{D5CDD505-2E9C-101B-9397-08002B2CF9AE}" pid="6" name="AACG_Header">
    <vt:lpwstr>UNCLASSIFIED</vt:lpwstr>
  </property>
  <property fmtid="{D5CDD505-2E9C-101B-9397-08002B2CF9AE}" pid="7" name="AACG_Footer">
    <vt:lpwstr>_x000d_UNCLASSIFIED</vt:lpwstr>
  </property>
  <property fmtid="{D5CDD505-2E9C-101B-9397-08002B2CF9AE}" pid="8" name="AACG_ClassBlock">
    <vt:lpwstr/>
  </property>
  <property fmtid="{D5CDD505-2E9C-101B-9397-08002B2CF9AE}" pid="9" name="AACG_ClassType">
    <vt:lpwstr>USClassificationMarking</vt:lpwstr>
  </property>
  <property fmtid="{D5CDD505-2E9C-101B-9397-08002B2CF9AE}" pid="10" name="AACG_DeclOnList">
    <vt:lpwstr/>
  </property>
  <property fmtid="{D5CDD505-2E9C-101B-9397-08002B2CF9AE}" pid="11" name="AACG_USAF_Derivatives">
    <vt:lpwstr/>
  </property>
  <property fmtid="{D5CDD505-2E9C-101B-9397-08002B2CF9AE}" pid="12" name="AACG_SCI_Other">
    <vt:lpwstr/>
  </property>
  <property fmtid="{D5CDD505-2E9C-101B-9397-08002B2CF9AE}" pid="13" name="AACG_Dissem_Other">
    <vt:lpwstr/>
  </property>
  <property fmtid="{D5CDD505-2E9C-101B-9397-08002B2CF9AE}" pid="14" name="PortionWaiver">
    <vt:lpwstr/>
  </property>
  <property fmtid="{D5CDD505-2E9C-101B-9397-08002B2CF9AE}" pid="15" name="AACG_OrconOriginator">
    <vt:lpwstr/>
  </property>
  <property fmtid="{D5CDD505-2E9C-101B-9397-08002B2CF9AE}" pid="16" name="AACG_OrconRecipients">
    <vt:lpwstr/>
  </property>
  <property fmtid="{D5CDD505-2E9C-101B-9397-08002B2CF9AE}" pid="17" name="AACG_SatWarningType">
    <vt:lpwstr/>
  </property>
  <property fmtid="{D5CDD505-2E9C-101B-9397-08002B2CF9AE}" pid="18" name="AACG_NatoWarningClassLevel">
    <vt:lpwstr/>
  </property>
  <property fmtid="{D5CDD505-2E9C-101B-9397-08002B2CF9AE}" pid="19" name="AACG_Version">
    <vt:lpwstr>202310</vt:lpwstr>
  </property>
  <property fmtid="{D5CDD505-2E9C-101B-9397-08002B2CF9AE}" pid="20" name="AACG_CustomClassXMLPart">
    <vt:lpwstr>{E398E8B5-0586-4626-92FC-5CD765654880}</vt:lpwstr>
  </property>
</Properties>
</file>